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7"/>
  </p:notesMasterIdLst>
  <p:sldIdLst>
    <p:sldId id="265" r:id="rId2"/>
    <p:sldId id="425" r:id="rId3"/>
    <p:sldId id="268" r:id="rId4"/>
    <p:sldId id="399" r:id="rId5"/>
    <p:sldId id="377" r:id="rId6"/>
    <p:sldId id="332" r:id="rId7"/>
    <p:sldId id="312" r:id="rId8"/>
    <p:sldId id="393" r:id="rId9"/>
    <p:sldId id="333" r:id="rId10"/>
    <p:sldId id="327" r:id="rId11"/>
    <p:sldId id="395" r:id="rId12"/>
    <p:sldId id="418" r:id="rId13"/>
    <p:sldId id="337" r:id="rId14"/>
    <p:sldId id="313" r:id="rId15"/>
    <p:sldId id="404" r:id="rId16"/>
    <p:sldId id="406" r:id="rId17"/>
    <p:sldId id="407" r:id="rId18"/>
    <p:sldId id="409" r:id="rId19"/>
    <p:sldId id="411" r:id="rId20"/>
    <p:sldId id="413" r:id="rId21"/>
    <p:sldId id="415" r:id="rId22"/>
    <p:sldId id="417" r:id="rId23"/>
    <p:sldId id="396" r:id="rId24"/>
    <p:sldId id="381" r:id="rId25"/>
    <p:sldId id="383" r:id="rId26"/>
    <p:sldId id="388" r:id="rId27"/>
    <p:sldId id="344" r:id="rId28"/>
    <p:sldId id="342" r:id="rId29"/>
    <p:sldId id="346" r:id="rId30"/>
    <p:sldId id="343" r:id="rId31"/>
    <p:sldId id="347" r:id="rId32"/>
    <p:sldId id="345" r:id="rId33"/>
    <p:sldId id="348" r:id="rId34"/>
    <p:sldId id="349" r:id="rId35"/>
    <p:sldId id="374" r:id="rId36"/>
    <p:sldId id="385" r:id="rId37"/>
    <p:sldId id="386" r:id="rId38"/>
    <p:sldId id="419" r:id="rId39"/>
    <p:sldId id="350" r:id="rId40"/>
    <p:sldId id="398" r:id="rId41"/>
    <p:sldId id="420" r:id="rId42"/>
    <p:sldId id="341" r:id="rId43"/>
    <p:sldId id="423" r:id="rId44"/>
    <p:sldId id="421" r:id="rId45"/>
    <p:sldId id="42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46"/>
    <p:restoredTop sz="82438"/>
  </p:normalViewPr>
  <p:slideViewPr>
    <p:cSldViewPr snapToGrid="0" snapToObjects="1">
      <p:cViewPr varScale="1">
        <p:scale>
          <a:sx n="103" d="100"/>
          <a:sy n="103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2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B0:</a:t>
            </a:r>
            <a:r>
              <a:rPr lang="en-US" baseline="0" dirty="0"/>
              <a:t> expected outcome at first time point</a:t>
            </a:r>
          </a:p>
          <a:p>
            <a:r>
              <a:rPr lang="en-US" baseline="0" dirty="0"/>
              <a:t>B1: pre-existing trend in the outcome of interest</a:t>
            </a:r>
          </a:p>
          <a:p>
            <a:r>
              <a:rPr lang="en-US" baseline="0" dirty="0"/>
              <a:t>B2: immediate change in the level of the outcome after the intervention (first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</a:p>
          <a:p>
            <a:r>
              <a:rPr lang="en-US" baseline="0" dirty="0"/>
              <a:t>B3: change in the trend of the outcome following intervention (second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22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B0:</a:t>
            </a:r>
            <a:r>
              <a:rPr lang="en-US" baseline="0" dirty="0"/>
              <a:t> expected outcome at first time point</a:t>
            </a:r>
          </a:p>
          <a:p>
            <a:r>
              <a:rPr lang="en-US" baseline="0" dirty="0"/>
              <a:t>B1: pre-existing trend in the outcome of interest</a:t>
            </a:r>
          </a:p>
          <a:p>
            <a:r>
              <a:rPr lang="en-US" baseline="0" dirty="0"/>
              <a:t>B2: immediate change in the level of the outcome after the intervention (first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</a:p>
          <a:p>
            <a:r>
              <a:rPr lang="en-US" baseline="0" dirty="0"/>
              <a:t>B3: change in the trend of the outcome following intervention (second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0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20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1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Autoregressive</a:t>
            </a:r>
            <a:r>
              <a:rPr lang="en-US" baseline="0" dirty="0"/>
              <a:t> (1)</a:t>
            </a:r>
          </a:p>
          <a:p>
            <a:r>
              <a:rPr lang="en-US" baseline="0" dirty="0"/>
              <a:t>Phi is the parameter, upsilon represents remaining error term</a:t>
            </a:r>
          </a:p>
          <a:p>
            <a:r>
              <a:rPr lang="en-US" baseline="0" dirty="0"/>
              <a:t>Regression error of each point is related to the one before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49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</a:t>
            </a:r>
            <a:r>
              <a:rPr lang="en-US" baseline="0" dirty="0"/>
              <a:t> Average (1)</a:t>
            </a:r>
          </a:p>
          <a:p>
            <a:r>
              <a:rPr lang="en-US" baseline="0" dirty="0"/>
              <a:t>upsilon represents error term and previous error term, theta is relationship</a:t>
            </a:r>
          </a:p>
          <a:p>
            <a:r>
              <a:rPr lang="en-US" baseline="0" dirty="0"/>
              <a:t>Size of the random shock is related to the one before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05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080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98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8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Doing</a:t>
            </a:r>
            <a:r>
              <a:rPr lang="en-US" baseline="0" dirty="0"/>
              <a:t> the basic setup for population-level data. Can also use individual data with a similar set of variables (1 line for each observation at each time period)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you can do this in R, it’s easier in Excel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63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02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ACF: correlation of a variable with itself over time</a:t>
            </a:r>
          </a:p>
          <a:p>
            <a:r>
              <a:rPr lang="en-US" dirty="0"/>
              <a:t>PACF: correlation</a:t>
            </a:r>
            <a:r>
              <a:rPr lang="en-US" baseline="0" dirty="0"/>
              <a:t> of a variable with itself after removing linear </a:t>
            </a:r>
            <a:r>
              <a:rPr lang="en-US" baseline="0" dirty="0" err="1"/>
              <a:t>dependance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31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53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1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61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Autoregressive</a:t>
            </a:r>
            <a:r>
              <a:rPr lang="en-US" baseline="0" dirty="0"/>
              <a:t> (1)</a:t>
            </a:r>
          </a:p>
          <a:p>
            <a:r>
              <a:rPr lang="en-US" baseline="0" dirty="0"/>
              <a:t>Phi is the parameter, upsilon represents remaining error term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25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Exponential decay on ACF,</a:t>
            </a:r>
            <a:r>
              <a:rPr lang="en-US" baseline="0" dirty="0"/>
              <a:t> spike at 1 on PACF</a:t>
            </a:r>
          </a:p>
          <a:p>
            <a:r>
              <a:rPr lang="en-US" baseline="0" dirty="0"/>
              <a:t>Conclude AR(1) process for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0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7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the 8 on the right—consistent with the DWT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0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Average monthly water flow over the year in cubic </a:t>
            </a:r>
            <a:r>
              <a:rPr lang="en-US" baseline="0" dirty="0" err="1"/>
              <a:t>metres</a:t>
            </a:r>
            <a:r>
              <a:rPr lang="en-US" baseline="0" dirty="0"/>
              <a:t> per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4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6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4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water flow in 10^8</a:t>
            </a:r>
            <a:r>
              <a:rPr lang="en-US" baseline="0" dirty="0"/>
              <a:t> cubic </a:t>
            </a:r>
            <a:r>
              <a:rPr lang="en-US" baseline="0" dirty="0" err="1"/>
              <a:t>metres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Point near 1913 was a recognized drought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3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2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6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B0:</a:t>
            </a:r>
            <a:r>
              <a:rPr lang="en-US" baseline="0" dirty="0"/>
              <a:t> expected outcome at first time point</a:t>
            </a:r>
          </a:p>
          <a:p>
            <a:r>
              <a:rPr lang="en-US" baseline="0" dirty="0"/>
              <a:t>B1: pre-existing trend in the outcome of interest</a:t>
            </a:r>
          </a:p>
          <a:p>
            <a:r>
              <a:rPr lang="en-US" baseline="0" dirty="0"/>
              <a:t>B2: immediate change in the level of the outcome after the intervention (first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</a:p>
          <a:p>
            <a:r>
              <a:rPr lang="en-US" baseline="0" dirty="0"/>
              <a:t>B3: change in the trend of the outcome following intervention (second </a:t>
            </a:r>
            <a:r>
              <a:rPr lang="en-US" baseline="0" dirty="0" err="1"/>
              <a:t>var</a:t>
            </a:r>
            <a:r>
              <a:rPr lang="en-US" baseline="0" dirty="0"/>
              <a:t> of interest)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4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2607280"/>
          </a:xfrm>
        </p:spPr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5626-7298-1C42-9738-DC55125B5935}" type="datetime1">
              <a:rPr lang="en-CA" smtClean="0"/>
              <a:t>2021-03-09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70D2F3A3-57F5-0745-9D28-FFD3ED71DF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2406650" y="4360864"/>
            <a:ext cx="7387947" cy="2071687"/>
          </a:xfrm>
          <a:solidFill>
            <a:srgbClr val="E5E9EA"/>
          </a:solidFill>
          <a:ln>
            <a:solidFill>
              <a:srgbClr val="4B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"/>
                <a:cs typeface="Courier"/>
              </a:defRPr>
            </a:lvl1pPr>
            <a:lvl2pPr>
              <a:defRPr sz="1800">
                <a:latin typeface="Courier"/>
                <a:cs typeface="Courier"/>
              </a:defRPr>
            </a:lvl2pPr>
            <a:lvl3pPr>
              <a:defRPr sz="1600">
                <a:latin typeface="Courier"/>
                <a:cs typeface="Courier"/>
              </a:defRPr>
            </a:lvl3pPr>
            <a:lvl4pPr>
              <a:defRPr sz="1400">
                <a:latin typeface="Courier"/>
                <a:cs typeface="Courier"/>
              </a:defRPr>
            </a:lvl4pPr>
            <a:lvl5pPr>
              <a:defRPr sz="1200">
                <a:latin typeface="Courier"/>
                <a:cs typeface="Courier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148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5626-7298-1C42-9738-DC55125B5935}" type="datetime1">
              <a:rPr lang="en-CA" smtClean="0"/>
              <a:t>2021-03-09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/>
            </a:lvl1pPr>
          </a:lstStyle>
          <a:p>
            <a:fld id="{70D2F3A3-57F5-0745-9D28-FFD3ED71DF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181721" y="1627267"/>
            <a:ext cx="9859425" cy="4805284"/>
          </a:xfrm>
          <a:solidFill>
            <a:schemeClr val="accent3">
              <a:lumMod val="40000"/>
              <a:lumOff val="60000"/>
            </a:schemeClr>
          </a:solidFill>
          <a:ln>
            <a:solidFill>
              <a:srgbClr val="4B5A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>
                <a:latin typeface="Courier"/>
                <a:cs typeface="Courier"/>
              </a:defRPr>
            </a:lvl1pPr>
            <a:lvl2pPr>
              <a:defRPr sz="1800">
                <a:latin typeface="Courier"/>
                <a:cs typeface="Courier"/>
              </a:defRPr>
            </a:lvl2pPr>
            <a:lvl3pPr>
              <a:defRPr sz="1600">
                <a:latin typeface="Courier"/>
                <a:cs typeface="Courier"/>
              </a:defRPr>
            </a:lvl3pPr>
            <a:lvl4pPr>
              <a:defRPr sz="1400">
                <a:latin typeface="Courier"/>
                <a:cs typeface="Courier"/>
              </a:defRPr>
            </a:lvl4pPr>
            <a:lvl5pPr>
              <a:defRPr sz="1200">
                <a:latin typeface="Courier"/>
                <a:cs typeface="Courier"/>
              </a:defRPr>
            </a:lvl5pPr>
          </a:lstStyle>
          <a:p>
            <a:pPr lvl="0"/>
            <a:r>
              <a:rPr lang="en-CA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011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6228776"/>
            <a:ext cx="3027034" cy="55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AA06-F52F-4A71-AEE2-DF143A3E3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Fitting time series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9E8E67-8C47-4156-9314-57BC6889F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CIHR Course Week 2</a:t>
            </a:r>
          </a:p>
          <a:p>
            <a:r>
              <a:rPr lang="en-US" dirty="0"/>
              <a:t>Michael Law</a:t>
            </a:r>
          </a:p>
          <a:p>
            <a:r>
              <a:rPr lang="en-US" dirty="0" err="1"/>
              <a:t>michael.law@ubc.ca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89875-FB0C-A041-8506-4A5E4C53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12" y="0"/>
            <a:ext cx="10308375" cy="58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Preliminary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7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 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Setup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Visually inspect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Preliminary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for and address autocorrelation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final model and plot the results</a:t>
            </a:r>
          </a:p>
        </p:txBody>
      </p:sp>
    </p:spTree>
    <p:extLst>
      <p:ext uri="{BB962C8B-B14F-4D97-AF65-F5344CB8AC3E}">
        <p14:creationId xmlns:p14="http://schemas.microsoft.com/office/powerpoint/2010/main" val="316676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analysis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standard OLS regression with a time series specification</a:t>
            </a:r>
          </a:p>
          <a:p>
            <a:endParaRPr lang="en-US" dirty="0"/>
          </a:p>
          <a:p>
            <a:r>
              <a:rPr lang="en-US" dirty="0"/>
              <a:t>We will work through:</a:t>
            </a:r>
          </a:p>
          <a:p>
            <a:pPr lvl="1"/>
            <a:r>
              <a:rPr lang="en-US" dirty="0"/>
              <a:t>Intercept-only</a:t>
            </a:r>
          </a:p>
          <a:p>
            <a:pPr lvl="1"/>
            <a:r>
              <a:rPr lang="en-US" dirty="0"/>
              <a:t>Simple time trend</a:t>
            </a:r>
          </a:p>
          <a:p>
            <a:pPr lvl="1"/>
            <a:r>
              <a:rPr lang="en-US" dirty="0"/>
              <a:t>Quadratic time trend</a:t>
            </a:r>
          </a:p>
          <a:p>
            <a:endParaRPr lang="en-US" dirty="0"/>
          </a:p>
          <a:p>
            <a:r>
              <a:rPr lang="en-US" dirty="0"/>
              <a:t>This will form the basis for checks about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740450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Intercept-only Model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602B02F-403C-9742-8F78-30D19B945893}"/>
              </a:ext>
            </a:extLst>
          </p:cNvPr>
          <p:cNvSpPr/>
          <p:nvPr/>
        </p:nvSpPr>
        <p:spPr>
          <a:xfrm>
            <a:off x="2646947" y="3233738"/>
            <a:ext cx="144380" cy="300789"/>
          </a:xfrm>
          <a:prstGeom prst="parallelogram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11F1-F207-9B4E-9A70-97C69E9261AD}"/>
              </a:ext>
            </a:extLst>
          </p:cNvPr>
          <p:cNvSpPr txBox="1"/>
          <p:nvPr/>
        </p:nvSpPr>
        <p:spPr>
          <a:xfrm>
            <a:off x="4485623" y="1987766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132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A06326-D270-4141-9246-CE7B8766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789" y="914400"/>
            <a:ext cx="7272422" cy="43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0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C9C02-4EF2-5743-9358-18BD1518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51" y="0"/>
            <a:ext cx="10504698" cy="596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34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 and Time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11F1-F207-9B4E-9A70-97C69E9261AD}"/>
              </a:ext>
            </a:extLst>
          </p:cNvPr>
          <p:cNvSpPr txBox="1"/>
          <p:nvPr/>
        </p:nvSpPr>
        <p:spPr>
          <a:xfrm>
            <a:off x="3561492" y="3429000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00BAD-6DB8-F54B-967C-C32AF6E8BCA5}"/>
              </a:ext>
            </a:extLst>
          </p:cNvPr>
          <p:cNvSpPr txBox="1"/>
          <p:nvPr/>
        </p:nvSpPr>
        <p:spPr>
          <a:xfrm>
            <a:off x="4485623" y="1987766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BD0B370-DCCF-A648-B9D7-A32EC1DAD09B}"/>
              </a:ext>
            </a:extLst>
          </p:cNvPr>
          <p:cNvSpPr/>
          <p:nvPr/>
        </p:nvSpPr>
        <p:spPr>
          <a:xfrm>
            <a:off x="5939588" y="2797958"/>
            <a:ext cx="312821" cy="63154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3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B2A84-3AF6-C54A-89C7-30BFC97E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0" y="773697"/>
            <a:ext cx="6927279" cy="479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3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A53C3-1D14-2745-8014-65781B62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5" y="-1"/>
            <a:ext cx="10506449" cy="59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35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AD48C4-4A17-A247-AA2E-71F2D9CEA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069"/>
          <a:stretch/>
        </p:blipFill>
        <p:spPr>
          <a:xfrm>
            <a:off x="1561203" y="111210"/>
            <a:ext cx="9069593" cy="577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37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 and Time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011F1-F207-9B4E-9A70-97C69E9261AD}"/>
              </a:ext>
            </a:extLst>
          </p:cNvPr>
          <p:cNvSpPr txBox="1"/>
          <p:nvPr/>
        </p:nvSpPr>
        <p:spPr>
          <a:xfrm>
            <a:off x="3561492" y="3429000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B00BAD-6DB8-F54B-967C-C32AF6E8BCA5}"/>
              </a:ext>
            </a:extLst>
          </p:cNvPr>
          <p:cNvSpPr txBox="1"/>
          <p:nvPr/>
        </p:nvSpPr>
        <p:spPr>
          <a:xfrm>
            <a:off x="4485623" y="1987766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BD0B370-DCCF-A648-B9D7-A32EC1DAD09B}"/>
              </a:ext>
            </a:extLst>
          </p:cNvPr>
          <p:cNvSpPr/>
          <p:nvPr/>
        </p:nvSpPr>
        <p:spPr>
          <a:xfrm>
            <a:off x="5939588" y="2797958"/>
            <a:ext cx="312821" cy="63154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C7255-3138-DF4D-9E97-7AB0F2B4378F}"/>
              </a:ext>
            </a:extLst>
          </p:cNvPr>
          <p:cNvSpPr txBox="1"/>
          <p:nvPr/>
        </p:nvSpPr>
        <p:spPr>
          <a:xfrm>
            <a:off x="2746365" y="4870234"/>
            <a:ext cx="6699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</a:t>
            </a:r>
            <a:r>
              <a:rPr lang="en-US" sz="3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866BC746-9C34-FE40-ADB4-0F47BDC476AA}"/>
              </a:ext>
            </a:extLst>
          </p:cNvPr>
          <p:cNvSpPr/>
          <p:nvPr/>
        </p:nvSpPr>
        <p:spPr>
          <a:xfrm>
            <a:off x="5939588" y="4239192"/>
            <a:ext cx="312821" cy="631544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32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9A7A1C-9868-3C4B-8AA2-483A944B2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74" y="462495"/>
            <a:ext cx="6954451" cy="51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36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97792-1DB7-0D44-ABBA-9D70F370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9" y="-1"/>
            <a:ext cx="10493642" cy="596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47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Autocorrelation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85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autocorrelation?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Relationship in data points over time</a:t>
            </a:r>
          </a:p>
          <a:p>
            <a:pPr lvl="1"/>
            <a:r>
              <a:rPr lang="en-US" dirty="0"/>
              <a:t>Means the data points are not independent</a:t>
            </a:r>
          </a:p>
          <a:p>
            <a:endParaRPr lang="en-US" dirty="0"/>
          </a:p>
          <a:p>
            <a:r>
              <a:rPr lang="en-US" dirty="0"/>
              <a:t>Two types we will discuss:</a:t>
            </a:r>
          </a:p>
          <a:p>
            <a:pPr lvl="1"/>
            <a:r>
              <a:rPr lang="en-US" dirty="0" err="1"/>
              <a:t>Autoregression</a:t>
            </a:r>
            <a:endParaRPr lang="en-US" dirty="0"/>
          </a:p>
          <a:p>
            <a:pPr lvl="1"/>
            <a:r>
              <a:rPr lang="en-US" dirty="0"/>
              <a:t>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074651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7229016" y="357902"/>
          <a:ext cx="3511556" cy="94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4" imgW="800100" imgH="215900" progId="Equation.3">
                  <p:embed/>
                </p:oleObj>
              </mc:Choice>
              <mc:Fallback>
                <p:oleObj name="Equation" r:id="rId4" imgW="800100" imgH="2159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29016" y="357902"/>
                        <a:ext cx="3511556" cy="94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Autoregression</a:t>
            </a:r>
            <a:endParaRPr lang="en-US" dirty="0"/>
          </a:p>
        </p:txBody>
      </p:sp>
      <p:pic>
        <p:nvPicPr>
          <p:cNvPr id="5" name="Picture 4" descr="Rplot0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1" b="8465"/>
          <a:stretch/>
        </p:blipFill>
        <p:spPr>
          <a:xfrm>
            <a:off x="118056" y="1260927"/>
            <a:ext cx="12073944" cy="559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46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7146925" y="357188"/>
          <a:ext cx="367665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4" imgW="838200" imgH="215900" progId="Equation.3">
                  <p:embed/>
                </p:oleObj>
              </mc:Choice>
              <mc:Fallback>
                <p:oleObj name="Equation" r:id="rId4" imgW="838200" imgH="2159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46925" y="357188"/>
                        <a:ext cx="3676650" cy="947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Moving Average</a:t>
            </a:r>
          </a:p>
        </p:txBody>
      </p:sp>
      <p:pic>
        <p:nvPicPr>
          <p:cNvPr id="4" name="Picture 3" descr="Rplot0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66" b="8069"/>
          <a:stretch/>
        </p:blipFill>
        <p:spPr>
          <a:xfrm>
            <a:off x="0" y="1415143"/>
            <a:ext cx="12070080" cy="54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95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Check Autocorrelation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Several methods, including:</a:t>
            </a:r>
          </a:p>
          <a:p>
            <a:pPr lvl="1"/>
            <a:r>
              <a:rPr lang="en-US" sz="2800" dirty="0"/>
              <a:t>Durbin-Watson test</a:t>
            </a:r>
          </a:p>
          <a:p>
            <a:pPr lvl="1"/>
            <a:r>
              <a:rPr lang="en-US" sz="2800" dirty="0"/>
              <a:t>Residual plots</a:t>
            </a:r>
          </a:p>
          <a:p>
            <a:pPr lvl="1"/>
            <a:r>
              <a:rPr lang="en-US" sz="2800" dirty="0"/>
              <a:t>ACF and partial-ACF plots</a:t>
            </a:r>
          </a:p>
        </p:txBody>
      </p:sp>
    </p:spTree>
    <p:extLst>
      <p:ext uri="{BB962C8B-B14F-4D97-AF65-F5344CB8AC3E}">
        <p14:creationId xmlns:p14="http://schemas.microsoft.com/office/powerpoint/2010/main" val="1131561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Durbin-Watson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formal test that tests for correlated residuals</a:t>
            </a:r>
          </a:p>
          <a:p>
            <a:r>
              <a:rPr lang="en-US" dirty="0"/>
              <a:t>Interpretation</a:t>
            </a:r>
          </a:p>
          <a:p>
            <a:pPr lvl="1"/>
            <a:r>
              <a:rPr lang="en-US" dirty="0"/>
              <a:t>Values of 2 indicate no autocorrelation</a:t>
            </a:r>
          </a:p>
          <a:p>
            <a:pPr lvl="1"/>
            <a:r>
              <a:rPr lang="en-US" dirty="0"/>
              <a:t>lower values indicate positive correlation, higher indicates negative correlation</a:t>
            </a:r>
          </a:p>
        </p:txBody>
      </p:sp>
    </p:spTree>
    <p:extLst>
      <p:ext uri="{BB962C8B-B14F-4D97-AF65-F5344CB8AC3E}">
        <p14:creationId xmlns:p14="http://schemas.microsoft.com/office/powerpoint/2010/main" val="375674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15FCF5-9333-3F4B-AC73-6D91D04F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168" y="318412"/>
            <a:ext cx="8439664" cy="54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99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time series modeling</a:t>
            </a:r>
          </a:p>
          <a:p>
            <a:endParaRPr lang="en-US" dirty="0"/>
          </a:p>
          <a:p>
            <a:r>
              <a:rPr lang="en-US" dirty="0"/>
              <a:t>Learn about key strategies</a:t>
            </a:r>
          </a:p>
          <a:p>
            <a:pPr lvl="1"/>
            <a:r>
              <a:rPr lang="en-US" dirty="0"/>
              <a:t>Plotting</a:t>
            </a:r>
          </a:p>
          <a:p>
            <a:pPr lvl="1"/>
            <a:r>
              <a:rPr lang="en-US" dirty="0"/>
              <a:t>Time trends</a:t>
            </a:r>
          </a:p>
          <a:p>
            <a:pPr lvl="1"/>
            <a:r>
              <a:rPr lang="en-US" dirty="0"/>
              <a:t>Seasonality</a:t>
            </a:r>
          </a:p>
          <a:p>
            <a:pPr lvl="1"/>
            <a:r>
              <a:rPr lang="en-US" dirty="0"/>
              <a:t>Autocorrelation</a:t>
            </a:r>
          </a:p>
          <a:p>
            <a:endParaRPr lang="en-US" dirty="0"/>
          </a:p>
          <a:p>
            <a:r>
              <a:rPr lang="en-US" dirty="0"/>
              <a:t>Discuss two examples</a:t>
            </a:r>
          </a:p>
        </p:txBody>
      </p:sp>
    </p:spTree>
    <p:extLst>
      <p:ext uri="{BB962C8B-B14F-4D97-AF65-F5344CB8AC3E}">
        <p14:creationId xmlns:p14="http://schemas.microsoft.com/office/powerpoint/2010/main" val="253333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residual plot to visually inspect for independence</a:t>
            </a:r>
          </a:p>
        </p:txBody>
      </p:sp>
    </p:spTree>
    <p:extLst>
      <p:ext uri="{BB962C8B-B14F-4D97-AF65-F5344CB8AC3E}">
        <p14:creationId xmlns:p14="http://schemas.microsoft.com/office/powerpoint/2010/main" val="1673932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EA7C71-7AF2-664C-AC7F-758914BE1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80" y="0"/>
            <a:ext cx="10485840" cy="595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22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plotting method with which you can assess autocorrelation and moving averages</a:t>
            </a:r>
          </a:p>
          <a:p>
            <a:endParaRPr lang="en-US" dirty="0"/>
          </a:p>
          <a:p>
            <a:r>
              <a:rPr lang="en-US" dirty="0"/>
              <a:t>Two plots</a:t>
            </a:r>
          </a:p>
          <a:p>
            <a:pPr lvl="1"/>
            <a:r>
              <a:rPr lang="en-US" dirty="0"/>
              <a:t>Autocorrelation</a:t>
            </a:r>
          </a:p>
          <a:p>
            <a:pPr lvl="1"/>
            <a:r>
              <a:rPr lang="en-US" dirty="0"/>
              <a:t>Partial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2852095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540114"/>
              </p:ext>
            </p:extLst>
          </p:nvPr>
        </p:nvGraphicFramePr>
        <p:xfrm>
          <a:off x="609600" y="507433"/>
          <a:ext cx="11078817" cy="491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3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Partial ACF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No autocorrelation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Autoregressive</a:t>
                      </a:r>
                      <a:r>
                        <a:rPr lang="en-US" sz="2000" b="1" baseline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(p)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 Decay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 significant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Moving Average (q)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significant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Decay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Both (</a:t>
                      </a:r>
                      <a:r>
                        <a:rPr lang="en-US" sz="2000" b="1" dirty="0" err="1">
                          <a:latin typeface="Georgia" panose="02040502050405020303" pitchFamily="18" charset="0"/>
                        </a:rPr>
                        <a:t>p,q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p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44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Exponential Decay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25" y="2116137"/>
            <a:ext cx="5036150" cy="3843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053" y="2116137"/>
            <a:ext cx="5069347" cy="38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39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Significant Lags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86" y="1877784"/>
            <a:ext cx="5321521" cy="4040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214" y="1876509"/>
            <a:ext cx="5517636" cy="404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94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"/>
            <a:ext cx="12192000" cy="6766560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9061450" y="1224643"/>
          <a:ext cx="1974198" cy="532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Equation" r:id="rId5" imgW="800100" imgH="215900" progId="Equation.3">
                  <p:embed/>
                </p:oleObj>
              </mc:Choice>
              <mc:Fallback>
                <p:oleObj name="Equation" r:id="rId5" imgW="800100" imgH="215900" progId="Equation.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061450" y="1224643"/>
                        <a:ext cx="1974198" cy="532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367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3478"/>
          <a:stretch/>
        </p:blipFill>
        <p:spPr>
          <a:xfrm>
            <a:off x="0" y="1647884"/>
            <a:ext cx="12192000" cy="421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72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507433"/>
          <a:ext cx="11078817" cy="4919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36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ACF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Partial ACF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No autocorrelation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All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zeros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Autoregressive</a:t>
                      </a:r>
                      <a:r>
                        <a:rPr lang="en-US" sz="2000" b="1" baseline="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(p)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 Decay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p significant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Moving Average (q)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significant lags before</a:t>
                      </a:r>
                    </a:p>
                    <a:p>
                      <a:pPr algn="ctr"/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dropping to zero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Exponential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Decay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3974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Georgia" panose="02040502050405020303" pitchFamily="18" charset="0"/>
                        </a:rPr>
                        <a:t>Both (</a:t>
                      </a:r>
                      <a:r>
                        <a:rPr lang="en-US" sz="2000" b="1" dirty="0" err="1">
                          <a:latin typeface="Georgia" panose="02040502050405020303" pitchFamily="18" charset="0"/>
                        </a:rPr>
                        <a:t>p,q</a:t>
                      </a:r>
                      <a:r>
                        <a:rPr lang="en-US" sz="2000" b="1" dirty="0">
                          <a:latin typeface="Georgia" panose="02040502050405020303" pitchFamily="18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q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Georgia" panose="02040502050405020303" pitchFamily="18" charset="0"/>
                        </a:rPr>
                        <a:t>Decay after </a:t>
                      </a:r>
                      <a:r>
                        <a:rPr lang="en-US" sz="2000" dirty="0" err="1">
                          <a:latin typeface="Georgia" panose="02040502050405020303" pitchFamily="18" charset="0"/>
                        </a:rPr>
                        <a:t>p</a:t>
                      </a:r>
                      <a:r>
                        <a:rPr lang="en-US" sz="2000" baseline="30000" dirty="0" err="1">
                          <a:latin typeface="Georgia" panose="02040502050405020303" pitchFamily="18" charset="0"/>
                        </a:rPr>
                        <a:t>th</a:t>
                      </a:r>
                      <a:r>
                        <a:rPr lang="en-US" sz="2000" baseline="0" dirty="0">
                          <a:latin typeface="Georgia" panose="02040502050405020303" pitchFamily="18" charset="0"/>
                        </a:rPr>
                        <a:t> lag</a:t>
                      </a:r>
                      <a:endParaRPr lang="en-US" sz="2000" dirty="0">
                        <a:latin typeface="Georgia" panose="020405020504050203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10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2DE4D-8478-BC41-9952-32BB3528B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87" y="1"/>
            <a:ext cx="10555426" cy="59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27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we will cover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Setup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Visually inspect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Perform preliminary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for and address autocorrelation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final model and plot the results</a:t>
            </a:r>
          </a:p>
        </p:txBody>
      </p:sp>
    </p:spTree>
    <p:extLst>
      <p:ext uri="{BB962C8B-B14F-4D97-AF65-F5344CB8AC3E}">
        <p14:creationId xmlns:p14="http://schemas.microsoft.com/office/powerpoint/2010/main" val="1011220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Run the Final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81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are 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Setup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Visually inspect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Preliminary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Check for and address autocorrelation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Run the final model and plot the results</a:t>
            </a:r>
          </a:p>
        </p:txBody>
      </p:sp>
    </p:spTree>
    <p:extLst>
      <p:ext uri="{BB962C8B-B14F-4D97-AF65-F5344CB8AC3E}">
        <p14:creationId xmlns:p14="http://schemas.microsoft.com/office/powerpoint/2010/main" val="965084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final model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function </a:t>
            </a:r>
            <a:r>
              <a:rPr lang="en-US" i="1" dirty="0" err="1"/>
              <a:t>gls</a:t>
            </a:r>
            <a:r>
              <a:rPr lang="en-US" i="1" dirty="0"/>
              <a:t> </a:t>
            </a:r>
            <a:r>
              <a:rPr lang="en-US" dirty="0"/>
              <a:t>(similar specification to </a:t>
            </a:r>
            <a:r>
              <a:rPr lang="en-US" i="1" dirty="0" err="1"/>
              <a:t>lm</a:t>
            </a:r>
            <a:r>
              <a:rPr lang="en-US" dirty="0"/>
              <a:t>)</a:t>
            </a:r>
          </a:p>
          <a:p>
            <a:r>
              <a:rPr lang="en-US" dirty="0"/>
              <a:t>If we wanted to use AR(1), for example</a:t>
            </a:r>
          </a:p>
        </p:txBody>
      </p:sp>
    </p:spTree>
    <p:extLst>
      <p:ext uri="{BB962C8B-B14F-4D97-AF65-F5344CB8AC3E}">
        <p14:creationId xmlns:p14="http://schemas.microsoft.com/office/powerpoint/2010/main" val="3018948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80FDC-3AC7-F64D-8E75-04D4CA64D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15" y="428314"/>
            <a:ext cx="6272770" cy="507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64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B8FE69-670D-1A49-80AF-39378D9DD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83" y="0"/>
            <a:ext cx="10529349" cy="59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23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week...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Seasonality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Syndromic surveillance models</a:t>
            </a:r>
          </a:p>
        </p:txBody>
      </p:sp>
    </p:spTree>
    <p:extLst>
      <p:ext uri="{BB962C8B-B14F-4D97-AF65-F5344CB8AC3E}">
        <p14:creationId xmlns:p14="http://schemas.microsoft.com/office/powerpoint/2010/main" val="387927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Setup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68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data row for each time period, including:</a:t>
            </a:r>
          </a:p>
          <a:p>
            <a:pPr lvl="1"/>
            <a:r>
              <a:rPr lang="en-US" dirty="0"/>
              <a:t>Time variable for day/month/year</a:t>
            </a:r>
          </a:p>
          <a:p>
            <a:pPr lvl="1"/>
            <a:r>
              <a:rPr lang="en-US" dirty="0"/>
              <a:t>Outcome of interest at that time period</a:t>
            </a:r>
          </a:p>
          <a:p>
            <a:endParaRPr lang="en-US" dirty="0"/>
          </a:p>
          <a:p>
            <a:r>
              <a:rPr lang="en-US" dirty="0"/>
              <a:t>Possible variables:</a:t>
            </a:r>
          </a:p>
          <a:p>
            <a:pPr lvl="1"/>
            <a:r>
              <a:rPr lang="en-US" dirty="0"/>
              <a:t>Time Trend</a:t>
            </a:r>
            <a:endParaRPr lang="en-US" i="1" dirty="0"/>
          </a:p>
          <a:p>
            <a:pPr lvl="1"/>
            <a:r>
              <a:rPr lang="en-US" dirty="0"/>
              <a:t>Post-intervention Level Change</a:t>
            </a:r>
            <a:endParaRPr lang="en-US" i="1" dirty="0"/>
          </a:p>
          <a:p>
            <a:pPr lvl="1"/>
            <a:r>
              <a:rPr lang="en-US" dirty="0"/>
              <a:t>Post-intervention Trend Change</a:t>
            </a:r>
          </a:p>
          <a:p>
            <a:pPr lvl="1"/>
            <a:r>
              <a:rPr lang="en-US" dirty="0"/>
              <a:t>Outcome of interest</a:t>
            </a:r>
          </a:p>
        </p:txBody>
      </p:sp>
    </p:spTree>
    <p:extLst>
      <p:ext uri="{BB962C8B-B14F-4D97-AF65-F5344CB8AC3E}">
        <p14:creationId xmlns:p14="http://schemas.microsoft.com/office/powerpoint/2010/main" val="552415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444312"/>
              </p:ext>
            </p:extLst>
          </p:nvPr>
        </p:nvGraphicFramePr>
        <p:xfrm>
          <a:off x="3609474" y="156469"/>
          <a:ext cx="4684782" cy="5569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2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2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Helvetica" pitchFamily="2" charset="0"/>
                        </a:rPr>
                        <a:t>Visits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2016-01-01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2016-02-01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2016-03-01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542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2016-04-01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793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2016-05-01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605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2016-06-01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2016-07-01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685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2016-08-01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2016-09-01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554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2016-10-01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698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5806"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…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9016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154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Visually Inspect Data</a:t>
            </a:r>
          </a:p>
        </p:txBody>
      </p:sp>
    </p:spTree>
    <p:extLst>
      <p:ext uri="{BB962C8B-B14F-4D97-AF65-F5344CB8AC3E}">
        <p14:creationId xmlns:p14="http://schemas.microsoft.com/office/powerpoint/2010/main" val="419450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Visually Inspect Data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you are looking for:</a:t>
            </a:r>
          </a:p>
          <a:p>
            <a:pPr lvl="1"/>
            <a:r>
              <a:rPr lang="en-US" dirty="0"/>
              <a:t>Trends</a:t>
            </a:r>
          </a:p>
          <a:p>
            <a:pPr lvl="2"/>
            <a:r>
              <a:rPr lang="en-US" dirty="0"/>
              <a:t>Linear</a:t>
            </a:r>
          </a:p>
          <a:p>
            <a:pPr lvl="2"/>
            <a:r>
              <a:rPr lang="en-US" dirty="0"/>
              <a:t>Polynomial</a:t>
            </a:r>
          </a:p>
          <a:p>
            <a:pPr lvl="2"/>
            <a:r>
              <a:rPr lang="en-US" dirty="0"/>
              <a:t>Seasonal (next week!)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Potential interventions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quality issues</a:t>
            </a:r>
          </a:p>
          <a:p>
            <a:pPr lvl="2"/>
            <a:r>
              <a:rPr lang="en-US" dirty="0"/>
              <a:t>Missing data</a:t>
            </a:r>
          </a:p>
          <a:p>
            <a:pPr lvl="2"/>
            <a:r>
              <a:rPr lang="en-US" dirty="0"/>
              <a:t>“Wild” points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0652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941</Words>
  <Application>Microsoft Macintosh PowerPoint</Application>
  <PresentationFormat>Widescreen</PresentationFormat>
  <Paragraphs>231</Paragraphs>
  <Slides>45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Courier</vt:lpstr>
      <vt:lpstr>Georgia</vt:lpstr>
      <vt:lpstr>Helvetica</vt:lpstr>
      <vt:lpstr>Times New Roman</vt:lpstr>
      <vt:lpstr>1_Office Theme</vt:lpstr>
      <vt:lpstr>Equation</vt:lpstr>
      <vt:lpstr>Fitting time series models</vt:lpstr>
      <vt:lpstr>PowerPoint Presentation</vt:lpstr>
      <vt:lpstr>Teaching Objectives</vt:lpstr>
      <vt:lpstr>Steps we will cover</vt:lpstr>
      <vt:lpstr>Step 1: Setup Data</vt:lpstr>
      <vt:lpstr>Data Setup</vt:lpstr>
      <vt:lpstr>PowerPoint Presentation</vt:lpstr>
      <vt:lpstr>Step 2: Visually Inspect Data</vt:lpstr>
      <vt:lpstr>Visually Inspect Data</vt:lpstr>
      <vt:lpstr>PowerPoint Presentation</vt:lpstr>
      <vt:lpstr>Step 3: Preliminary Analysis</vt:lpstr>
      <vt:lpstr>Where we are now</vt:lpstr>
      <vt:lpstr>Preliminary analysis</vt:lpstr>
      <vt:lpstr>Intercept-only Model</vt:lpstr>
      <vt:lpstr>PowerPoint Presentation</vt:lpstr>
      <vt:lpstr>PowerPoint Presentation</vt:lpstr>
      <vt:lpstr>Intercept and Time Model</vt:lpstr>
      <vt:lpstr>PowerPoint Presentation</vt:lpstr>
      <vt:lpstr>PowerPoint Presentation</vt:lpstr>
      <vt:lpstr>Intercept and Time Model</vt:lpstr>
      <vt:lpstr>PowerPoint Presentation</vt:lpstr>
      <vt:lpstr>PowerPoint Presentation</vt:lpstr>
      <vt:lpstr>Step 4: Autocorrelation</vt:lpstr>
      <vt:lpstr>What is autocorrelation?</vt:lpstr>
      <vt:lpstr>Autoregression</vt:lpstr>
      <vt:lpstr>Moving Average</vt:lpstr>
      <vt:lpstr>Methods to Check Autocorrelation</vt:lpstr>
      <vt:lpstr>Durbin-Watson test</vt:lpstr>
      <vt:lpstr>PowerPoint Presentation</vt:lpstr>
      <vt:lpstr>Residual plot</vt:lpstr>
      <vt:lpstr>PowerPoint Presentation</vt:lpstr>
      <vt:lpstr>Autocorrelation plots</vt:lpstr>
      <vt:lpstr>PowerPoint Presentation</vt:lpstr>
      <vt:lpstr>Examples of Exponential Decay</vt:lpstr>
      <vt:lpstr>Examples of Significant Lags</vt:lpstr>
      <vt:lpstr>PowerPoint Presentation</vt:lpstr>
      <vt:lpstr>PowerPoint Presentation</vt:lpstr>
      <vt:lpstr>PowerPoint Presentation</vt:lpstr>
      <vt:lpstr>PowerPoint Presentation</vt:lpstr>
      <vt:lpstr>Step 5: Run the Final Model</vt:lpstr>
      <vt:lpstr>Where we are now</vt:lpstr>
      <vt:lpstr>Running the final model</vt:lpstr>
      <vt:lpstr>PowerPoint Presentation</vt:lpstr>
      <vt:lpstr>PowerPoint Presentation</vt:lpstr>
      <vt:lpstr>Next week...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Law, Michael</cp:lastModifiedBy>
  <cp:revision>52</cp:revision>
  <dcterms:created xsi:type="dcterms:W3CDTF">2019-03-28T20:29:47Z</dcterms:created>
  <dcterms:modified xsi:type="dcterms:W3CDTF">2021-03-09T14:02:35Z</dcterms:modified>
</cp:coreProperties>
</file>